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5" r:id="rId2"/>
    <p:sldId id="277" r:id="rId3"/>
    <p:sldId id="289" r:id="rId4"/>
    <p:sldId id="29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215C"/>
    <a:srgbClr val="5B0E6E"/>
    <a:srgbClr val="756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44"/>
    <p:restoredTop sz="93929" autoAdjust="0"/>
  </p:normalViewPr>
  <p:slideViewPr>
    <p:cSldViewPr snapToGrid="0" snapToObjects="1">
      <p:cViewPr varScale="1">
        <p:scale>
          <a:sx n="69" d="100"/>
          <a:sy n="69" d="100"/>
        </p:scale>
        <p:origin x="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78545-2309-F945-B35A-440AA288B3C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67B0-1F8A-6941-9C51-5E29FA169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8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67B0-1F8A-6941-9C51-5E29FA1691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12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67B0-1F8A-6941-9C51-5E29FA1691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0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67B0-1F8A-6941-9C51-5E29FA1691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7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41496-04A5-DC4B-BCEE-E97B32204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20EB4-845A-6A4B-9FEC-A3E714E3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85FF3-D860-594F-B679-0ED6E6B83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50DE-75F5-3549-8B9F-68FEED7CF6F3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41245-41F5-8345-872F-80FA5CC2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D6E5-CB9D-8B44-A086-E2B442B5C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1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05CC-63B4-E74A-9BD4-E35EC716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AACF4-EB8E-2F49-B8DE-E621CBBEC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999BB-1941-3247-9F5A-8C79B780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A604-B947-A241-918C-5E6CD98C90E4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B4D14-4FFC-0445-9830-DB91F7825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1D7AA-E4B7-1347-98FA-BF3483DB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8B4FF7-7204-694C-B356-2EF851C08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BCDD7-2E22-1E4B-9C2B-E28251C83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3DB69-AF1A-6A4D-903A-C2BADBF9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B52D-96D6-2744-A2AB-B31DF5E7AF3E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B72CE-68EB-8449-A614-E732553E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0FA0C-8528-E244-8631-E1491C3A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6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C6C38-A0B2-1544-AD2A-5403B1272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B60BA-1355-3F46-9BFF-7C2B5246B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0790F-79F6-9B40-AFD3-EDB61C29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53A2-D063-C147-AF24-424C0FCC9FA0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E555-977B-B845-805F-51A932ECC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84511-22AC-4B42-B6F6-DC748C3A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19269-A3B7-004D-8E5A-0E278D5A0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8F232-0844-B24F-8C2C-C3F1F978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60158-D02D-A646-9901-85263DF3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FA7-1A02-8345-8F31-E844BB6C4B89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CD0E-D488-464B-8F8A-4F980A92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B38CC-C3A8-6C4F-A738-40AD2D2F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6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92E76-3870-0540-AF43-CF948505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98679-FEFD-A14D-B179-52D680911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4CD21-D00B-5A4E-834B-083F77854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7E2B8-15EA-D249-AD2F-10CA60DF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1038-9CE9-1141-9E9D-FE5DECABAE2F}" type="datetime1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AC89E-2517-914B-A0FB-6EAE7EC1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F2CCF-6C95-2344-A036-308142A8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7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01C2-B90A-C042-A2B4-E8DE802D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93482-1D8E-4742-9304-26C5AA6FD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26A5F-9972-984B-8CB9-3A2F171A0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33938-69CB-9944-ABA8-227F746D8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774A1-895D-8D40-828E-897BECBC9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BBB668-42CF-F94D-8224-F51F1BA2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A162-CF6E-964F-8450-56B966B5CC57}" type="datetime1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F77E03-2C03-B344-9C88-846EE733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A6205D-28A9-854A-B5F5-F2A4EDE4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0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5738-6D70-9645-9C09-68EB7AAD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7204B-55DD-D845-9913-A4F675A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DF04-4D94-D549-AB7B-32D0F57A052C}" type="datetime1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4DCB4-9317-E04C-8554-2E7B63D5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614FF-926F-6D44-95CA-83988A6F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2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3F911-A652-EB46-A6CD-0BE75519D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13A1-FF18-EE4E-961A-DB575A7572E1}" type="datetime1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0658D2-0F37-9346-917B-E60A489DE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67270-1BDA-1842-9D55-E68A55084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1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594A5-8C41-8846-B97C-105657AC6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F542-D6FE-CD46-A6FE-FC5D82AC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25214-E99A-EA4E-9052-6D6F8AC4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1BA6B-1B15-CC48-9025-3F9EA6172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1BFF-D7CF-F940-962A-CC3A663D7CB1}" type="datetime1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F41CB-E94B-3242-A482-CCF3B1A4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2F183-7B4A-E041-818B-5F57AE3A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F39F-5307-F947-B6C7-7E14A0A24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B3D77-D938-F048-91ED-69C2B0CFE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F238B-7DF5-CC45-908F-DC7B84809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C12A1-EFBA-1E42-8633-5F42A14B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7AFA-04CE-8B4D-ACA7-119313107232}" type="datetime1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F617C-CD52-2B43-BEBF-631BDC34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48435-3C04-9546-852C-D7367F19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D85F0D-1C7D-9C4E-A031-06127C98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9F935-39A9-A245-B29A-9408D8C47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641C6-64D9-8541-9CD2-CFD7B2B82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8582-47BF-B940-96D9-2F8966FFFABF}" type="datetime1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FBF0B-524A-5C4B-9124-DA97E93AB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97B2C-6789-C048-A873-9B6117A8C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9B01B-EF47-C448-B7A7-612E6EEA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TwoBrothersvideoprod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B5B388-ACFA-8A49-BCAC-65ECA034B6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221" y="2447"/>
            <a:ext cx="12185577" cy="68543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C6B56-EB4B-9F45-B1B4-1078483A3920}"/>
              </a:ext>
            </a:extLst>
          </p:cNvPr>
          <p:cNvSpPr txBox="1"/>
          <p:nvPr/>
        </p:nvSpPr>
        <p:spPr>
          <a:xfrm>
            <a:off x="2770013" y="1502927"/>
            <a:ext cx="6803892" cy="52322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>
                <a:lumMod val="1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i="0" dirty="0">
                <a:effectLst/>
                <a:latin typeface="Georgia" panose="02040502050405020303" pitchFamily="18" charset="0"/>
              </a:rPr>
              <a:t>Important Deadlines and Events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0521DC-B9D1-F14F-A943-89EA84E36413}"/>
              </a:ext>
            </a:extLst>
          </p:cNvPr>
          <p:cNvSpPr txBox="1"/>
          <p:nvPr/>
        </p:nvSpPr>
        <p:spPr>
          <a:xfrm>
            <a:off x="2147643" y="319984"/>
            <a:ext cx="7896714" cy="5355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>
                <a:lumMod val="10000"/>
              </a:scheme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EA442">
                    <a:lumMod val="40000"/>
                    <a:lumOff val="6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OMEGA PSI PHI FRATERNITY, INC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EA442">
                    <a:lumMod val="60000"/>
                    <a:lumOff val="40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486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D9495B9-DAF6-1A4A-9866-E09BB91F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81200"/>
            <a:ext cx="2743200" cy="365125"/>
          </a:xfrm>
        </p:spPr>
        <p:txBody>
          <a:bodyPr/>
          <a:lstStyle/>
          <a:p>
            <a:fld id="{7AA9B01B-EF47-C448-B7A7-612E6EEA440A}" type="slidenum">
              <a:rPr lang="en-US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2</a:t>
            </a:fld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33326-360A-2947-B2E9-AE4C58CA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1200"/>
            <a:ext cx="4114800" cy="365125"/>
          </a:xfrm>
        </p:spPr>
        <p:txBody>
          <a:bodyPr/>
          <a:lstStyle/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Confidential. Internal use only. Distribution is strictly prohibited 
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B6330-AF46-8D47-853F-85619E03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558415"/>
            <a:ext cx="27432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October 2, 2024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D3A10B-EFFC-5247-B2AF-2874E026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709" y="-21118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Undergraduate Summit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452C98-33D5-2F48-A552-EED8986A6F44}"/>
              </a:ext>
            </a:extLst>
          </p:cNvPr>
          <p:cNvSpPr txBox="1"/>
          <p:nvPr/>
        </p:nvSpPr>
        <p:spPr>
          <a:xfrm>
            <a:off x="934294" y="681466"/>
            <a:ext cx="97576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Georgia" panose="02040502050405020303" pitchFamily="18" charset="0"/>
              </a:rPr>
              <a:t>Important Deadlines and Events</a:t>
            </a:r>
          </a:p>
          <a:p>
            <a:pPr algn="ctr"/>
            <a:endParaRPr lang="en-US" sz="2400" b="1" dirty="0">
              <a:latin typeface="Georgia" panose="02040502050405020303" pitchFamily="18" charset="0"/>
            </a:endParaRPr>
          </a:p>
          <a:p>
            <a:pPr algn="l"/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Registration Information</a:t>
            </a:r>
            <a:endParaRPr lang="en-US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Registration Open: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October 1, 2024 (Done)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Registration Close: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December 16, 2024*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Last Day for Refund: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December 5, 2024</a:t>
            </a:r>
          </a:p>
          <a:p>
            <a:pPr algn="l"/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Undergraduate Plan Registration</a:t>
            </a:r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Undergraduate Plan: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475 Registered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Spring 2024 New Members: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604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Fall 2024 Currently:</a:t>
            </a: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 401</a:t>
            </a:r>
          </a:p>
          <a:p>
            <a:pPr algn="l"/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600" b="1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Future Meeting Dates</a:t>
            </a:r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December 2, 2024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December 9, 2024</a:t>
            </a:r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December 16, 2024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December 23, 2024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December 30, 2024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6,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13,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20, 2025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27, 2025</a:t>
            </a:r>
            <a:endParaRPr lang="en-US" sz="1600" b="0" i="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FF4186E-E90D-2E42-A608-285E5DA930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323" t="15560" r="15497" b="11848"/>
          <a:stretch/>
        </p:blipFill>
        <p:spPr>
          <a:xfrm>
            <a:off x="9601200" y="5404421"/>
            <a:ext cx="237564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5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D9495B9-DAF6-1A4A-9866-E09BB91F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81200"/>
            <a:ext cx="2743200" cy="365125"/>
          </a:xfrm>
        </p:spPr>
        <p:txBody>
          <a:bodyPr/>
          <a:lstStyle/>
          <a:p>
            <a:fld id="{7AA9B01B-EF47-C448-B7A7-612E6EEA440A}" type="slidenum">
              <a:rPr lang="en-US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3</a:t>
            </a:fld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33326-360A-2947-B2E9-AE4C58CA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1200"/>
            <a:ext cx="4114800" cy="365125"/>
          </a:xfrm>
        </p:spPr>
        <p:txBody>
          <a:bodyPr/>
          <a:lstStyle/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Confidential. Internal use only. Distribution is strictly prohibited 
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B6330-AF46-8D47-853F-85619E03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571500" y="6570917"/>
            <a:ext cx="27432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                October 2, 2024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D3A10B-EFFC-5247-B2AF-2874E026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709" y="-21118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Undergraduate Summit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452C98-33D5-2F48-A552-EED8986A6F44}"/>
              </a:ext>
            </a:extLst>
          </p:cNvPr>
          <p:cNvSpPr txBox="1"/>
          <p:nvPr/>
        </p:nvSpPr>
        <p:spPr>
          <a:xfrm>
            <a:off x="680691" y="878198"/>
            <a:ext cx="101112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effectLst/>
                <a:latin typeface="Georgia" panose="02040502050405020303" pitchFamily="18" charset="0"/>
              </a:rPr>
              <a:t>Important Deadlines and Events</a:t>
            </a:r>
          </a:p>
          <a:p>
            <a:pPr algn="ctr"/>
            <a:endParaRPr lang="en-US" sz="2000" b="1" i="0" dirty="0">
              <a:effectLst/>
              <a:latin typeface="Georgia" panose="02040502050405020303" pitchFamily="18" charset="0"/>
            </a:endParaRPr>
          </a:p>
          <a:p>
            <a:pPr algn="l"/>
            <a:endParaRPr lang="en-US" b="0" i="0" dirty="0">
              <a:effectLst/>
              <a:latin typeface="Georgia" panose="02040502050405020303" pitchFamily="18" charset="0"/>
            </a:endParaRPr>
          </a:p>
          <a:p>
            <a:pPr algn="l"/>
            <a:r>
              <a:rPr lang="en-US" sz="1600" b="1" i="0" dirty="0">
                <a:effectLst/>
                <a:latin typeface="+mj-lt"/>
              </a:rPr>
              <a:t>Slide Deck Submission:</a:t>
            </a:r>
            <a:r>
              <a:rPr lang="en-US" sz="1600" b="0" i="0" dirty="0">
                <a:effectLst/>
                <a:latin typeface="+mj-lt"/>
              </a:rPr>
              <a:t> January 20,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</a:rPr>
              <a:t>Email to: </a:t>
            </a:r>
            <a:r>
              <a:rPr lang="en-US" sz="1600" b="0" i="0" dirty="0">
                <a:effectLst/>
                <a:latin typeface="+mj-lt"/>
                <a:hlinkClick r:id="rId4"/>
              </a:rPr>
              <a:t>TwoBrothersvideoprod@gmail.com</a:t>
            </a:r>
            <a:endParaRPr lang="en-US" sz="1600" b="0" i="0" dirty="0">
              <a:effectLst/>
              <a:latin typeface="+mj-lt"/>
            </a:endParaRPr>
          </a:p>
          <a:p>
            <a:pPr algn="l"/>
            <a:endParaRPr lang="en-US" sz="1600" b="0" i="0" dirty="0">
              <a:effectLst/>
              <a:latin typeface="+mj-lt"/>
            </a:endParaRPr>
          </a:p>
          <a:p>
            <a:pPr algn="l"/>
            <a:r>
              <a:rPr lang="en-US" sz="1600" b="1" i="0" dirty="0">
                <a:effectLst/>
                <a:latin typeface="+mj-lt"/>
              </a:rPr>
              <a:t>Finalize SEC:</a:t>
            </a:r>
            <a:r>
              <a:rPr lang="en-US" sz="1600" b="0" i="0" dirty="0">
                <a:effectLst/>
                <a:latin typeface="+mj-lt"/>
              </a:rPr>
              <a:t> December 30,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IHQ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+mj-lt"/>
              </a:rPr>
              <a:t>Undergraduate Party</a:t>
            </a:r>
            <a:r>
              <a:rPr lang="en-US" sz="1600" b="1" i="0" dirty="0">
                <a:effectLst/>
                <a:latin typeface="+mj-lt"/>
              </a:rPr>
              <a:t>:</a:t>
            </a:r>
            <a:r>
              <a:rPr lang="en-US" sz="1600" b="0" i="0" dirty="0">
                <a:effectLst/>
                <a:latin typeface="+mj-lt"/>
              </a:rPr>
              <a:t> (D.J.)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</a:rPr>
              <a:t>Security (additional personnel)</a:t>
            </a:r>
            <a:endParaRPr lang="en-US" sz="16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  <a:p>
            <a:r>
              <a:rPr lang="en-US" sz="1600" b="1" i="0" dirty="0">
                <a:effectLst/>
                <a:latin typeface="+mj-lt"/>
              </a:rPr>
              <a:t>Finalize Air Travel Plans:</a:t>
            </a:r>
            <a:r>
              <a:rPr lang="en-US" sz="1600" b="0" i="0" dirty="0">
                <a:effectLst/>
                <a:latin typeface="+mj-lt"/>
              </a:rPr>
              <a:t> December 30,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+mj-lt"/>
            </a:endParaRPr>
          </a:p>
          <a:p>
            <a:r>
              <a:rPr lang="en-US" sz="1600" b="1" i="0" dirty="0">
                <a:effectLst/>
                <a:latin typeface="+mj-lt"/>
              </a:rPr>
              <a:t>IHQ Supply Request Deadline:</a:t>
            </a:r>
            <a:r>
              <a:rPr lang="en-US" sz="1600" b="0" i="0" dirty="0">
                <a:effectLst/>
                <a:latin typeface="+mj-lt"/>
              </a:rPr>
              <a:t> January 6, 2025</a:t>
            </a:r>
            <a:br>
              <a:rPr lang="en-US" sz="1600" b="0" i="0" dirty="0">
                <a:effectLst/>
                <a:latin typeface="+mj-lt"/>
              </a:rPr>
            </a:br>
            <a:r>
              <a:rPr lang="en-US" sz="1600" b="0" i="0" dirty="0">
                <a:effectLst/>
                <a:latin typeface="+mj-lt"/>
              </a:rPr>
              <a:t>(e.g., Name tents, flip charts, markers, etc.)</a:t>
            </a:r>
          </a:p>
          <a:p>
            <a:pPr algn="l"/>
            <a:endParaRPr lang="en-US" sz="1600" b="0" i="0" dirty="0">
              <a:effectLst/>
              <a:latin typeface="+mj-lt"/>
            </a:endParaRPr>
          </a:p>
          <a:p>
            <a:pPr algn="l"/>
            <a:r>
              <a:rPr lang="en-US" sz="1600" b="1" i="0" dirty="0">
                <a:effectLst/>
                <a:latin typeface="+mj-lt"/>
              </a:rPr>
              <a:t>Undergraduate Advisor Certificate Final:</a:t>
            </a:r>
            <a:r>
              <a:rPr lang="en-US" sz="1600" b="0" i="0" dirty="0">
                <a:effectLst/>
                <a:latin typeface="+mj-lt"/>
              </a:rPr>
              <a:t> January 13, 2025</a:t>
            </a:r>
          </a:p>
          <a:p>
            <a:pPr algn="l"/>
            <a:endParaRPr lang="en-US" sz="1600" b="1" i="0" dirty="0">
              <a:effectLst/>
              <a:latin typeface="+mj-lt"/>
            </a:endParaRPr>
          </a:p>
          <a:p>
            <a:pPr algn="l"/>
            <a:r>
              <a:rPr lang="en-US" sz="1600" b="1" i="0" dirty="0">
                <a:effectLst/>
                <a:latin typeface="+mj-lt"/>
              </a:rPr>
              <a:t>Run of Show Dates</a:t>
            </a:r>
            <a:endParaRPr lang="en-US" sz="1600" b="0" i="0" dirty="0">
              <a:effectLst/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</a:rPr>
              <a:t>January 20,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+mj-lt"/>
              </a:rPr>
              <a:t>January 27, 2025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FF4186E-E90D-2E42-A608-285E5DA9306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323" t="15560" r="15497" b="11848"/>
          <a:stretch/>
        </p:blipFill>
        <p:spPr>
          <a:xfrm>
            <a:off x="9601200" y="5404421"/>
            <a:ext cx="237564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5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D9495B9-DAF6-1A4A-9866-E09BB91F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81200"/>
            <a:ext cx="2743200" cy="365125"/>
          </a:xfrm>
        </p:spPr>
        <p:txBody>
          <a:bodyPr/>
          <a:lstStyle/>
          <a:p>
            <a:fld id="{7AA9B01B-EF47-C448-B7A7-612E6EEA440A}" type="slidenum">
              <a:rPr lang="en-US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4</a:t>
            </a:fld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33326-360A-2947-B2E9-AE4C58CA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1200"/>
            <a:ext cx="4114800" cy="365125"/>
          </a:xfrm>
        </p:spPr>
        <p:txBody>
          <a:bodyPr/>
          <a:lstStyle/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Confidential. Internal use only. Distribution is strictly prohibited 
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B6330-AF46-8D47-853F-85619E03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202" y="6495854"/>
            <a:ext cx="27432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40000"/>
                    <a:lumOff val="60000"/>
                  </a:schemeClr>
                </a:solidFill>
              </a:rPr>
              <a:t>October 2, 2024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D3A10B-EFFC-5247-B2AF-2874E026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709" y="-21118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Undergraduate Summit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452C98-33D5-2F48-A552-EED8986A6F44}"/>
              </a:ext>
            </a:extLst>
          </p:cNvPr>
          <p:cNvSpPr txBox="1"/>
          <p:nvPr/>
        </p:nvSpPr>
        <p:spPr>
          <a:xfrm>
            <a:off x="482356" y="942847"/>
            <a:ext cx="9757636" cy="348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                                                     </a:t>
            </a:r>
            <a:r>
              <a:rPr lang="en-US" sz="2400" b="1" i="0" dirty="0">
                <a:effectLst/>
                <a:latin typeface="Georgia" panose="02040502050405020303" pitchFamily="18" charset="0"/>
              </a:rPr>
              <a:t>Important Deadlines and Events</a:t>
            </a:r>
          </a:p>
          <a:p>
            <a:endParaRPr lang="en-US" sz="2400" b="1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Supreme Council Travel Day: </a:t>
            </a: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29,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Supreme Council Meeting: </a:t>
            </a: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30,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International Undergraduate Summit Game Day: </a:t>
            </a:r>
            <a:r>
              <a:rPr lang="en-US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January 31, 2025</a:t>
            </a:r>
          </a:p>
          <a:p>
            <a:endParaRPr lang="en-US" sz="16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Opportunities and Contingencies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Souvenir Gift – Will ship December 12, 2024</a:t>
            </a:r>
            <a:endParaRPr lang="en-US" sz="1600" b="1" dirty="0">
              <a:latin typeface="+mj-lt"/>
            </a:endParaRPr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endParaRPr lang="en-US" sz="2000" b="1" dirty="0"/>
          </a:p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2400" b="1" dirty="0"/>
              <a:t>                 </a:t>
            </a:r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FF4186E-E90D-2E42-A608-285E5DA930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323" t="15560" r="15497" b="11848"/>
          <a:stretch/>
        </p:blipFill>
        <p:spPr>
          <a:xfrm>
            <a:off x="9601200" y="5404421"/>
            <a:ext cx="2375649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2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3B0890B-BC37-154D-A8E7-ADE844D0AEA9}"/>
              </a:ext>
            </a:extLst>
          </p:cNvPr>
          <p:cNvSpPr txBox="1"/>
          <p:nvPr/>
        </p:nvSpPr>
        <p:spPr>
          <a:xfrm>
            <a:off x="3959822" y="627797"/>
            <a:ext cx="3862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57CB552-3FB6-D94C-9A0F-8F2159F209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5570" y="1305734"/>
            <a:ext cx="4787900" cy="509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68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rat1">
      <a:dk1>
        <a:srgbClr val="FFFFFF"/>
      </a:dk1>
      <a:lt1>
        <a:srgbClr val="CEA442"/>
      </a:lt1>
      <a:dk2>
        <a:srgbClr val="270E42"/>
      </a:dk2>
      <a:lt2>
        <a:srgbClr val="E7E6E6"/>
      </a:lt2>
      <a:accent1>
        <a:srgbClr val="CEA442"/>
      </a:accent1>
      <a:accent2>
        <a:srgbClr val="FFDC82"/>
      </a:accent2>
      <a:accent3>
        <a:srgbClr val="FEC001"/>
      </a:accent3>
      <a:accent4>
        <a:srgbClr val="FFC000"/>
      </a:accent4>
      <a:accent5>
        <a:srgbClr val="623B88"/>
      </a:accent5>
      <a:accent6>
        <a:srgbClr val="913BE8"/>
      </a:accent6>
      <a:hlink>
        <a:srgbClr val="FEFFFE"/>
      </a:hlink>
      <a:folHlink>
        <a:srgbClr val="C9A63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316</Words>
  <Application>Microsoft Office PowerPoint</Application>
  <PresentationFormat>Widescreen</PresentationFormat>
  <Paragraphs>81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Office Theme</vt:lpstr>
      <vt:lpstr>PowerPoint Presentation</vt:lpstr>
      <vt:lpstr>International Undergraduate Summit</vt:lpstr>
      <vt:lpstr>International Undergraduate Summit</vt:lpstr>
      <vt:lpstr>International Undergraduate Summit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Quinest Bishop</dc:creator>
  <cp:lastModifiedBy>Derwin Ellis</cp:lastModifiedBy>
  <cp:revision>75</cp:revision>
  <dcterms:created xsi:type="dcterms:W3CDTF">2020-07-15T01:37:49Z</dcterms:created>
  <dcterms:modified xsi:type="dcterms:W3CDTF">2024-12-02T20:00:23Z</dcterms:modified>
</cp:coreProperties>
</file>